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4"/>
  </p:notesMasterIdLst>
  <p:sldIdLst>
    <p:sldId id="256" r:id="rId2"/>
    <p:sldId id="274" r:id="rId3"/>
    <p:sldId id="275" r:id="rId4"/>
    <p:sldId id="276" r:id="rId5"/>
    <p:sldId id="257" r:id="rId6"/>
    <p:sldId id="283" r:id="rId7"/>
    <p:sldId id="258" r:id="rId8"/>
    <p:sldId id="262" r:id="rId9"/>
    <p:sldId id="282" r:id="rId10"/>
    <p:sldId id="263" r:id="rId11"/>
    <p:sldId id="280" r:id="rId12"/>
    <p:sldId id="271" r:id="rId13"/>
    <p:sldId id="272" r:id="rId14"/>
    <p:sldId id="264" r:id="rId15"/>
    <p:sldId id="265" r:id="rId16"/>
    <p:sldId id="270" r:id="rId17"/>
    <p:sldId id="281" r:id="rId18"/>
    <p:sldId id="277" r:id="rId19"/>
    <p:sldId id="266" r:id="rId20"/>
    <p:sldId id="267" r:id="rId21"/>
    <p:sldId id="278" r:id="rId22"/>
    <p:sldId id="273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小塚ゴシック Pr6N B" panose="020B0800000000000000" pitchFamily="34" charset="-128"/>
      <p:bold r:id="rId29"/>
    </p:embeddedFont>
    <p:embeddedFont>
      <p:font typeface="小塚ゴシック Pr6N L" panose="020B0200000000000000" pitchFamily="34" charset="-128"/>
      <p:regular r:id="rId30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E50"/>
    <a:srgbClr val="C62828"/>
    <a:srgbClr val="D35400"/>
    <a:srgbClr val="E67E22"/>
    <a:srgbClr val="ECF0F1"/>
    <a:srgbClr val="FFEB3B"/>
    <a:srgbClr val="FFFFFF"/>
    <a:srgbClr val="F48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44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E2DCE-5099-4743-9123-C80145393D75}" type="datetimeFigureOut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10FD1-EDAC-4F9F-8B09-4956C79B43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794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10FD1-EDAC-4F9F-8B09-4956C79B43B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7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9144000" cy="350996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l">
              <a:defRPr sz="6000">
                <a:solidFill>
                  <a:srgbClr val="ECF0F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3152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C3E5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891F0-D1EF-4049-AD82-7A852B4E4DA0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60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3CF5B-878E-4E2F-9486-AFB3814296F2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74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50AD2-7523-47B6-8A71-3C188FE4EA4B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28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413" y="353694"/>
            <a:ext cx="8081174" cy="1325563"/>
          </a:xfrm>
        </p:spPr>
        <p:txBody>
          <a:bodyPr/>
          <a:lstStyle>
            <a:lvl1pPr>
              <a:defRPr>
                <a:solidFill>
                  <a:srgbClr val="ECF0F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413" y="1825625"/>
            <a:ext cx="8081174" cy="4530726"/>
          </a:xfrm>
        </p:spPr>
        <p:txBody>
          <a:bodyPr/>
          <a:lstStyle>
            <a:lvl1pPr>
              <a:defRPr>
                <a:solidFill>
                  <a:srgbClr val="2C3E50"/>
                </a:solidFill>
              </a:defRPr>
            </a:lvl1pPr>
            <a:lvl2pPr>
              <a:defRPr>
                <a:solidFill>
                  <a:srgbClr val="2C3E50"/>
                </a:solidFill>
              </a:defRPr>
            </a:lvl2pPr>
            <a:lvl3pPr>
              <a:defRPr>
                <a:solidFill>
                  <a:srgbClr val="2C3E50"/>
                </a:solidFill>
              </a:defRPr>
            </a:lvl3pPr>
            <a:lvl4pPr>
              <a:defRPr>
                <a:solidFill>
                  <a:srgbClr val="2C3E50"/>
                </a:solidFill>
              </a:defRPr>
            </a:lvl4pPr>
            <a:lvl5pPr>
              <a:defRPr>
                <a:solidFill>
                  <a:srgbClr val="2C3E50"/>
                </a:solidFill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6AA3-7464-43F6-AC25-28A302D4F2E9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00533" y="6471706"/>
            <a:ext cx="643467" cy="366713"/>
          </a:xfrm>
          <a:solidFill>
            <a:srgbClr val="E67E22"/>
          </a:solidFill>
          <a:ln w="38100">
            <a:solidFill>
              <a:srgbClr val="D35400"/>
            </a:solidFill>
          </a:ln>
        </p:spPr>
        <p:txBody>
          <a:bodyPr/>
          <a:lstStyle>
            <a:lvl1pPr algn="ctr">
              <a:defRPr sz="2800">
                <a:solidFill>
                  <a:srgbClr val="ECF0F1"/>
                </a:solidFill>
              </a:defRPr>
            </a:lvl1pPr>
          </a:lstStyle>
          <a:p>
            <a:fld id="{2CC3A6DA-D175-453A-B919-1E00AFEE3E1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33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BC300-5982-4BB6-9883-C6467C1476CB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90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C14E-A251-4390-82D0-7C817E3029CE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25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5450-EF1D-4E50-9FC9-167C8AFA9584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972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F1576-1B1A-4C91-95B8-5F10CCB40C76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25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01C7-5F27-4243-ACEB-3D4F7259CC54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819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72AFA-7DF5-468B-B421-70926DD47714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11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7638-79B2-4239-B68F-AA4BC3EE4065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62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63ACB-B47E-4031-8E6D-0AD7AC02B61A}" type="datetime1">
              <a:rPr kumimoji="1" lang="ja-JP" altLang="en-US" smtClean="0"/>
              <a:t>2015/12/11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400550" cy="501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rgbClr val="C62828"/>
                </a:solidFill>
              </a:defRPr>
            </a:lvl1pPr>
          </a:lstStyle>
          <a:p>
            <a:r>
              <a:rPr lang="en-US" altLang="ja-JP" smtClean="0"/>
              <a:t>http://meganeshibu.sakura.ne.jp/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1"/>
            <a:ext cx="2057400" cy="5016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rgbClr val="78909C"/>
                </a:solidFill>
              </a:defRPr>
            </a:lvl1pPr>
          </a:lstStyle>
          <a:p>
            <a:fld id="{2CC3A6DA-D175-453A-B919-1E00AFEE3E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985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rgbClr val="21212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600" kern="1200">
          <a:solidFill>
            <a:srgbClr val="26323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3200" kern="1200">
          <a:solidFill>
            <a:srgbClr val="26323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800" kern="1200">
          <a:solidFill>
            <a:srgbClr val="26323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rgbClr val="26323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rgbClr val="26323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563417"/>
            <a:ext cx="7772400" cy="637309"/>
          </a:xfrm>
        </p:spPr>
        <p:txBody>
          <a:bodyPr>
            <a:normAutofit/>
          </a:bodyPr>
          <a:lstStyle/>
          <a:p>
            <a:r>
              <a:rPr lang="en-US" altLang="ja-JP" sz="2000" dirty="0" err="1">
                <a:latin typeface="+mn-ea"/>
                <a:ea typeface="+mn-ea"/>
              </a:rPr>
              <a:t>enPiT</a:t>
            </a:r>
            <a:r>
              <a:rPr lang="en-US" altLang="ja-JP" sz="2000" dirty="0">
                <a:latin typeface="+mn-ea"/>
                <a:ea typeface="+mn-ea"/>
              </a:rPr>
              <a:t> </a:t>
            </a:r>
            <a:r>
              <a:rPr lang="ja-JP" altLang="en-US" sz="2000" dirty="0">
                <a:latin typeface="+mn-ea"/>
                <a:ea typeface="+mn-ea"/>
              </a:rPr>
              <a:t>最終報告会</a:t>
            </a:r>
            <a:endParaRPr kumimoji="1" lang="ja-JP" altLang="en-US" sz="2000" dirty="0">
              <a:latin typeface="+mn-ea"/>
              <a:ea typeface="+mn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85800" y="3729300"/>
            <a:ext cx="7772400" cy="165576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3200" dirty="0" smtClean="0"/>
              <a:t>スケジュールのプロ メガネ支部</a:t>
            </a:r>
            <a:endParaRPr kumimoji="1" lang="en-US" altLang="ja-JP" sz="3200" dirty="0" smtClean="0"/>
          </a:p>
          <a:p>
            <a:pPr algn="r"/>
            <a:r>
              <a:rPr lang="ja-JP" altLang="en-US" sz="2800" dirty="0" smtClean="0"/>
              <a:t>島佳吾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古田島裕斗　長裕敏　</a:t>
            </a:r>
            <a:endParaRPr lang="en-US" altLang="ja-JP" sz="2800" dirty="0" smtClean="0"/>
          </a:p>
          <a:p>
            <a:pPr algn="r"/>
            <a:r>
              <a:rPr lang="ja-JP" altLang="en-US" sz="2800" dirty="0" smtClean="0"/>
              <a:t>小林達也　</a:t>
            </a:r>
            <a:r>
              <a:rPr lang="ja-JP" altLang="en-US" sz="2800" dirty="0" smtClean="0"/>
              <a:t>川畑裕也</a:t>
            </a:r>
            <a:r>
              <a:rPr lang="ja-JP" altLang="en-US" sz="2800" dirty="0"/>
              <a:t>　</a:t>
            </a:r>
            <a:r>
              <a:rPr lang="ja-JP" altLang="en-US" sz="2800" dirty="0" smtClean="0"/>
              <a:t>太田千尋</a:t>
            </a:r>
            <a:endParaRPr lang="ja-JP" altLang="en-US" sz="28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pic>
        <p:nvPicPr>
          <p:cNvPr id="10" name="コンテンツ プレースホルダ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/>
          <a:stretch/>
        </p:blipFill>
        <p:spPr>
          <a:xfrm>
            <a:off x="1615867" y="1061694"/>
            <a:ext cx="2426116" cy="2436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32" y="1486054"/>
            <a:ext cx="3164417" cy="2012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4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コンテンツ プレースホルダー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17" y="1825625"/>
            <a:ext cx="6040966" cy="4530725"/>
          </a:xfr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6" name="コンテンツ プレースホルダ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/>
          <a:stretch/>
        </p:blipFill>
        <p:spPr>
          <a:xfrm>
            <a:off x="3108967" y="1853239"/>
            <a:ext cx="4483516" cy="4503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rgbClr val="F48FB1"/>
                </a:solidFill>
                <a:latin typeface="+mj-ea"/>
              </a:rPr>
              <a:t>かわいい</a:t>
            </a:r>
            <a:r>
              <a:rPr lang="ja-JP" altLang="en-US" sz="3600" dirty="0" smtClean="0">
                <a:latin typeface="+mj-ea"/>
              </a:rPr>
              <a:t>キャラクターと</a:t>
            </a:r>
            <a:r>
              <a:rPr lang="en-US" altLang="ja-JP" sz="3600" dirty="0" smtClean="0">
                <a:latin typeface="+mj-ea"/>
              </a:rPr>
              <a:t/>
            </a:r>
            <a:br>
              <a:rPr lang="en-US" altLang="ja-JP" sz="3600" dirty="0" smtClean="0">
                <a:latin typeface="+mj-ea"/>
              </a:rPr>
            </a:br>
            <a:r>
              <a:rPr lang="ja-JP" altLang="en-US" sz="3600" dirty="0" smtClean="0">
                <a:latin typeface="+mj-ea"/>
              </a:rPr>
              <a:t>インタラクションできる</a:t>
            </a:r>
            <a:endParaRPr lang="ja-JP" altLang="en-US" sz="3600" dirty="0">
              <a:latin typeface="+mj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2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6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rgbClr val="F48FB1"/>
                </a:solidFill>
                <a:latin typeface="+mj-ea"/>
              </a:rPr>
              <a:t>かわいい</a:t>
            </a:r>
            <a:r>
              <a:rPr lang="ja-JP" altLang="en-US" sz="3600" dirty="0" smtClean="0">
                <a:latin typeface="+mj-ea"/>
              </a:rPr>
              <a:t>キャラクターと</a:t>
            </a:r>
            <a:r>
              <a:rPr lang="en-US" altLang="ja-JP" sz="3600" dirty="0" smtClean="0">
                <a:latin typeface="+mj-ea"/>
              </a:rPr>
              <a:t/>
            </a:r>
            <a:br>
              <a:rPr lang="en-US" altLang="ja-JP" sz="3600" dirty="0" smtClean="0">
                <a:latin typeface="+mj-ea"/>
              </a:rPr>
            </a:br>
            <a:r>
              <a:rPr lang="ja-JP" altLang="en-US" sz="3600" dirty="0" smtClean="0">
                <a:latin typeface="+mj-ea"/>
              </a:rPr>
              <a:t>インタラクションできる</a:t>
            </a:r>
            <a:endParaRPr lang="ja-JP" altLang="en-US" sz="3600" dirty="0">
              <a:latin typeface="+mj-ea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2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0"/>
          <a:stretch/>
        </p:blipFill>
        <p:spPr>
          <a:xfrm>
            <a:off x="628650" y="2479858"/>
            <a:ext cx="3382221" cy="3997142"/>
          </a:xfrm>
          <a:prstGeom prst="rect">
            <a:avLst/>
          </a:prstGeom>
        </p:spPr>
      </p:pic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Live2D</a:t>
            </a:r>
            <a:r>
              <a:rPr lang="ja-JP" altLang="en-US" dirty="0" smtClean="0"/>
              <a:t>を使用</a:t>
            </a:r>
            <a:endParaRPr lang="en-US" altLang="ja-JP" dirty="0" smtClean="0"/>
          </a:p>
        </p:txBody>
      </p:sp>
      <p:pic>
        <p:nvPicPr>
          <p:cNvPr id="13" name="コンテンツ プレースホルダ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73" y="2479858"/>
            <a:ext cx="4474877" cy="3356158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3544443" y="3629351"/>
            <a:ext cx="1806490" cy="1185334"/>
          </a:xfrm>
          <a:prstGeom prst="rightArrow">
            <a:avLst>
              <a:gd name="adj1" fmla="val 50000"/>
              <a:gd name="adj2" fmla="val 60714"/>
            </a:avLst>
          </a:prstGeom>
          <a:solidFill>
            <a:srgbClr val="E67E22"/>
          </a:solidFill>
          <a:ln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96" y="3823941"/>
            <a:ext cx="796154" cy="7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マウスカーソルに視線追従</a:t>
            </a:r>
            <a:endParaRPr lang="en-US" altLang="ja-JP" dirty="0" smtClean="0"/>
          </a:p>
          <a:p>
            <a:r>
              <a:rPr kumimoji="1" lang="ja-JP" altLang="en-US" dirty="0"/>
              <a:t>顔</a:t>
            </a:r>
            <a:r>
              <a:rPr kumimoji="1" lang="ja-JP" altLang="en-US" dirty="0" smtClean="0"/>
              <a:t>をクリックすると表情変化</a:t>
            </a:r>
            <a:endParaRPr kumimoji="1" lang="en-US" altLang="ja-JP" dirty="0" smtClean="0"/>
          </a:p>
          <a:p>
            <a:r>
              <a:rPr lang="ja-JP" altLang="en-US" dirty="0"/>
              <a:t>体</a:t>
            </a:r>
            <a:r>
              <a:rPr lang="ja-JP" altLang="en-US" dirty="0" smtClean="0"/>
              <a:t>をクリックするとモーション</a:t>
            </a:r>
            <a:endParaRPr lang="en-US" altLang="ja-JP" dirty="0" smtClean="0"/>
          </a:p>
          <a:p>
            <a:r>
              <a:rPr kumimoji="1" lang="ja-JP" altLang="en-US" dirty="0" smtClean="0"/>
              <a:t>通知があるとモーション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solidFill>
                  <a:srgbClr val="F48FB1"/>
                </a:solidFill>
              </a:rPr>
              <a:t>かわいい</a:t>
            </a:r>
            <a:r>
              <a:rPr lang="ja-JP" altLang="en-US" sz="3600" dirty="0" smtClean="0"/>
              <a:t>キャラクターと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インタラクションできる</a:t>
            </a:r>
            <a:endParaRPr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2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0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キャラクター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-76200" y="0"/>
            <a:ext cx="9220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たすこさんデモ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02006"/>
            <a:ext cx="9145277" cy="5144218"/>
          </a:xfrm>
        </p:spPr>
      </p:pic>
    </p:spTree>
    <p:extLst>
      <p:ext uri="{BB962C8B-B14F-4D97-AF65-F5344CB8AC3E}">
        <p14:creationId xmlns:p14="http://schemas.microsoft.com/office/powerpoint/2010/main" val="76419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ボタンから追加できる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タイムラインクリックで編集できる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14</a:t>
            </a:fld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70" y="3107268"/>
            <a:ext cx="5774474" cy="3249084"/>
          </a:xfrm>
          <a:prstGeom prst="rect">
            <a:avLst/>
          </a:prstGeom>
        </p:spPr>
      </p:pic>
      <p:sp>
        <p:nvSpPr>
          <p:cNvPr id="10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/>
              <a:t>スケジュールおよびタスクを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リストに追加，管理できる</a:t>
            </a:r>
            <a:endParaRPr lang="ja-JP" altLang="en-US" sz="36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3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954867" y="3251200"/>
            <a:ext cx="1549400" cy="474133"/>
          </a:xfrm>
          <a:prstGeom prst="rect">
            <a:avLst/>
          </a:prstGeom>
          <a:noFill/>
          <a:ln w="57150">
            <a:solidFill>
              <a:srgbClr val="C6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870200" y="3869265"/>
            <a:ext cx="1727200" cy="2370667"/>
          </a:xfrm>
          <a:prstGeom prst="rect">
            <a:avLst/>
          </a:prstGeom>
          <a:noFill/>
          <a:ln w="57150">
            <a:solidFill>
              <a:srgbClr val="C62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10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19861 -0.00115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61 -0.00115 L -0.00034 0.092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467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3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7" presetClass="entr" presetSubtype="1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2C3E50"/>
              </a:buClr>
            </a:pPr>
            <a:r>
              <a:rPr lang="en-US" altLang="ja-JP" dirty="0" smtClean="0">
                <a:solidFill>
                  <a:srgbClr val="E53935"/>
                </a:solidFill>
              </a:rPr>
              <a:t>C</a:t>
            </a:r>
            <a:r>
              <a:rPr lang="en-US" altLang="ja-JP" dirty="0" smtClean="0">
                <a:solidFill>
                  <a:srgbClr val="E74C3C"/>
                </a:solidFill>
              </a:rPr>
              <a:t>h</a:t>
            </a:r>
            <a:r>
              <a:rPr lang="en-US" altLang="ja-JP" dirty="0" smtClean="0">
                <a:solidFill>
                  <a:srgbClr val="FBC02D"/>
                </a:solidFill>
              </a:rPr>
              <a:t>r</a:t>
            </a:r>
            <a:r>
              <a:rPr lang="en-US" altLang="ja-JP" dirty="0" smtClean="0">
                <a:solidFill>
                  <a:srgbClr val="1976D2"/>
                </a:solidFill>
              </a:rPr>
              <a:t>o</a:t>
            </a:r>
            <a:r>
              <a:rPr lang="en-US" altLang="ja-JP" dirty="0" smtClean="0">
                <a:solidFill>
                  <a:srgbClr val="43A047"/>
                </a:solidFill>
              </a:rPr>
              <a:t>me</a:t>
            </a:r>
            <a:r>
              <a:rPr kumimoji="1" lang="ja-JP" altLang="en-US" dirty="0" smtClean="0"/>
              <a:t>拡張</a:t>
            </a:r>
            <a:r>
              <a:rPr lang="ja-JP" altLang="en-US" dirty="0"/>
              <a:t>機能</a:t>
            </a:r>
            <a:r>
              <a:rPr kumimoji="1" lang="ja-JP" altLang="en-US" dirty="0" smtClean="0"/>
              <a:t>を用いて通知</a:t>
            </a:r>
            <a:endParaRPr kumimoji="1" lang="en-US" altLang="ja-JP" dirty="0" smtClean="0"/>
          </a:p>
          <a:p>
            <a:r>
              <a:rPr kumimoji="1" lang="ja-JP" altLang="en-US" dirty="0" smtClean="0"/>
              <a:t>スケジュール，タスクの１時間前に通知する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15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82" y="3638804"/>
            <a:ext cx="6456835" cy="2571179"/>
          </a:xfrm>
          <a:prstGeom prst="rect">
            <a:avLst/>
          </a:prstGeom>
        </p:spPr>
      </p:pic>
      <p:sp>
        <p:nvSpPr>
          <p:cNvPr id="8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/>
              <a:t>スケジュール，タスクの期限を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通知してもらえる</a:t>
            </a:r>
            <a:endParaRPr lang="ja-JP" altLang="en-US" sz="3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4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43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チュートリアルデモ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401" y="1679257"/>
            <a:ext cx="8315198" cy="4677094"/>
          </a:xfr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531413" y="557509"/>
            <a:ext cx="8081174" cy="1121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rgbClr val="ECF0F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 smtClean="0">
                <a:latin typeface="+mj-ea"/>
              </a:rPr>
              <a:t>チュートリアルにより</a:t>
            </a:r>
            <a:r>
              <a:rPr lang="en-US" altLang="ja-JP" sz="3600" dirty="0" smtClean="0">
                <a:latin typeface="+mj-ea"/>
              </a:rPr>
              <a:t/>
            </a:r>
            <a:br>
              <a:rPr lang="en-US" altLang="ja-JP" sz="3600" dirty="0" smtClean="0">
                <a:latin typeface="+mj-ea"/>
              </a:rPr>
            </a:br>
            <a:r>
              <a:rPr lang="ja-JP" altLang="en-US" sz="3600" dirty="0" smtClean="0">
                <a:latin typeface="+mj-ea"/>
              </a:rPr>
              <a:t>アプリの使い方を知ることができる</a:t>
            </a:r>
            <a:endParaRPr lang="ja-JP" altLang="en-US" sz="3600" dirty="0">
              <a:latin typeface="+mj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5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実装</a:t>
            </a:r>
            <a:r>
              <a:rPr lang="ja-JP" altLang="en-US" dirty="0" smtClean="0"/>
              <a:t>スケジュール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graphicFrame>
        <p:nvGraphicFramePr>
          <p:cNvPr id="8" name="コンテンツ プレースホルダー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536366"/>
              </p:ext>
            </p:extLst>
          </p:nvPr>
        </p:nvGraphicFramePr>
        <p:xfrm>
          <a:off x="628650" y="1716563"/>
          <a:ext cx="7983937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552"/>
                <a:gridCol w="1148477"/>
                <a:gridCol w="1148477"/>
                <a:gridCol w="1148477"/>
                <a:gridCol w="1148477"/>
                <a:gridCol w="1148477"/>
              </a:tblGrid>
              <a:tr h="344598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作業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月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月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月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11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月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12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月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1.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自動</a:t>
                      </a:r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en-US" altLang="ja-JP" sz="2000" dirty="0" smtClean="0">
                          <a:latin typeface="+mn-ea"/>
                          <a:ea typeface="+mn-ea"/>
                        </a:rPr>
                      </a:b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スケジューリング</a:t>
                      </a:r>
                      <a:endParaRPr kumimoji="1" lang="en-US" altLang="ja-JP" sz="20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2.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キャラクター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3.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スケジュール，</a:t>
                      </a:r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en-US" altLang="ja-JP" sz="2000" dirty="0" smtClean="0">
                          <a:latin typeface="+mn-ea"/>
                          <a:ea typeface="+mn-ea"/>
                        </a:rPr>
                      </a:b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タスク管理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4.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通知機能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>5.</a:t>
                      </a: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チュートリアル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その他サーバ</a:t>
                      </a:r>
                      <a:r>
                        <a:rPr kumimoji="1" lang="en-US" altLang="ja-JP" sz="200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kumimoji="1" lang="en-US" altLang="ja-JP" sz="2000" dirty="0" smtClean="0">
                          <a:latin typeface="+mn-ea"/>
                          <a:ea typeface="+mn-ea"/>
                        </a:rPr>
                      </a:br>
                      <a:r>
                        <a:rPr kumimoji="1" lang="ja-JP" altLang="en-US" sz="2000" dirty="0" smtClean="0">
                          <a:latin typeface="+mn-ea"/>
                          <a:ea typeface="+mn-ea"/>
                        </a:rPr>
                        <a:t>連携，改良</a:t>
                      </a:r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右矢印 10"/>
          <p:cNvSpPr/>
          <p:nvPr/>
        </p:nvSpPr>
        <p:spPr>
          <a:xfrm>
            <a:off x="5570313" y="5701500"/>
            <a:ext cx="2024164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>
            <a:off x="5970882" y="4363661"/>
            <a:ext cx="1623595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>
            <a:off x="3616073" y="2937188"/>
            <a:ext cx="3978404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6307667" y="2261066"/>
            <a:ext cx="1281334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>
            <a:off x="5970882" y="5027414"/>
            <a:ext cx="1623595" cy="4384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>
            <a:off x="3616072" y="3644514"/>
            <a:ext cx="3978406" cy="438411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7618786" y="2199732"/>
            <a:ext cx="513568" cy="4028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最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終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発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表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会</a:t>
            </a:r>
            <a:endParaRPr kumimoji="1" lang="ja-JP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2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その他の工夫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Bootstrap</a:t>
            </a:r>
            <a:r>
              <a:rPr kumimoji="1" lang="ja-JP" altLang="en-US" dirty="0" smtClean="0"/>
              <a:t>を用いた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レイアウト調整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44" y="2874878"/>
            <a:ext cx="7919925" cy="370403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091844" y="2870200"/>
            <a:ext cx="7919925" cy="3708709"/>
          </a:xfrm>
          <a:prstGeom prst="rect">
            <a:avLst/>
          </a:prstGeom>
          <a:solidFill>
            <a:srgbClr val="ECF0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243" y="353694"/>
            <a:ext cx="4007526" cy="6225215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 rot="19477084">
            <a:off x="3601742" y="3550895"/>
            <a:ext cx="1425963" cy="766743"/>
          </a:xfrm>
          <a:prstGeom prst="rightArrow">
            <a:avLst/>
          </a:prstGeom>
          <a:solidFill>
            <a:srgbClr val="E67E22"/>
          </a:solidFill>
          <a:ln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70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7 L -0.27274 0.06273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312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-0.27274 0.0629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314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r>
              <a:rPr kumimoji="1" lang="en-US" altLang="ja-JP" dirty="0" smtClean="0"/>
              <a:t>(1/2)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付箋</a:t>
            </a:r>
            <a:r>
              <a:rPr lang="ja-JP" altLang="en-US" dirty="0" smtClean="0"/>
              <a:t>アプリを用いたタ</a:t>
            </a:r>
            <a:r>
              <a:rPr kumimoji="1" lang="ja-JP" altLang="en-US" dirty="0" smtClean="0"/>
              <a:t>スク管理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32" y="2428613"/>
            <a:ext cx="7452136" cy="38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9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タスク管理サービス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Google</a:t>
            </a:r>
            <a:r>
              <a:rPr lang="ja-JP" altLang="en-US" dirty="0" smtClean="0"/>
              <a:t>カレンダー</a:t>
            </a:r>
            <a:endParaRPr lang="en-US" altLang="ja-JP" dirty="0" smtClean="0"/>
          </a:p>
          <a:p>
            <a:r>
              <a:rPr lang="ja-JP" altLang="en-US" dirty="0" smtClean="0"/>
              <a:t>チャットワーク</a:t>
            </a:r>
            <a:endParaRPr lang="en-US" altLang="ja-JP" dirty="0" smtClean="0"/>
          </a:p>
          <a:p>
            <a:r>
              <a:rPr kumimoji="1" lang="en-US" altLang="ja-JP" dirty="0" smtClean="0"/>
              <a:t>Evernote</a:t>
            </a:r>
          </a:p>
          <a:p>
            <a:r>
              <a:rPr lang="ja-JP" altLang="en-US" dirty="0" smtClean="0"/>
              <a:t>サイボウズ</a:t>
            </a:r>
            <a:r>
              <a:rPr lang="en-US" altLang="ja-JP" dirty="0" smtClean="0"/>
              <a:t>Live</a:t>
            </a:r>
          </a:p>
          <a:p>
            <a:r>
              <a:rPr lang="en-US" altLang="ja-JP" dirty="0" err="1" smtClean="0"/>
              <a:t>Todoist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144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チーム開発における工夫</a:t>
            </a:r>
            <a:r>
              <a:rPr kumimoji="1" lang="en-US" altLang="ja-JP" dirty="0" smtClean="0"/>
              <a:t>(2/2)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会議室を借りて週一で集中作業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66" y="2536295"/>
            <a:ext cx="6460067" cy="3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18" y="1696190"/>
            <a:ext cx="6882410" cy="5161808"/>
          </a:xfrm>
        </p:spPr>
      </p:pic>
      <p:sp>
        <p:nvSpPr>
          <p:cNvPr id="9" name="正方形/長方形 8"/>
          <p:cNvSpPr/>
          <p:nvPr/>
        </p:nvSpPr>
        <p:spPr>
          <a:xfrm>
            <a:off x="3972617" y="1704655"/>
            <a:ext cx="1978735" cy="5161807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latin typeface="+mn-ea"/>
              </a:rPr>
              <a:t>enPiT</a:t>
            </a:r>
            <a:r>
              <a:rPr lang="en-US" altLang="ja-JP" dirty="0">
                <a:latin typeface="+mn-ea"/>
              </a:rPr>
              <a:t> </a:t>
            </a:r>
            <a:r>
              <a:rPr lang="ja-JP" altLang="en-US" dirty="0">
                <a:latin typeface="+mn-ea"/>
              </a:rPr>
              <a:t>最終報告会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http://meganeshibu.sakura.ne.jp/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76405" y="1679257"/>
            <a:ext cx="8081174" cy="4530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2C3E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rgbClr val="2C3E5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rgbClr val="2C3E5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2C3E5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rgbClr val="2C3E5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 smtClean="0"/>
              <a:t>スケジュール管理の煩雑さ</a:t>
            </a:r>
            <a:r>
              <a:rPr lang="ja-JP" altLang="en-US" sz="2000" dirty="0" smtClean="0"/>
              <a:t>を解決したい</a:t>
            </a: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自分たち</a:t>
            </a:r>
            <a:r>
              <a:rPr lang="ja-JP" altLang="en-US" sz="2800" dirty="0" smtClean="0"/>
              <a:t>学生向け</a:t>
            </a:r>
            <a:r>
              <a:rPr lang="ja-JP" altLang="en-US" sz="2000" dirty="0" smtClean="0"/>
              <a:t>の</a:t>
            </a: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 smtClean="0"/>
              <a:t>予定自動調整</a:t>
            </a:r>
            <a:r>
              <a:rPr lang="ja-JP" altLang="en-US" sz="2000" dirty="0" smtClean="0"/>
              <a:t>を実現する</a:t>
            </a: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6000" dirty="0" smtClean="0"/>
              <a:t>「　　　」</a:t>
            </a:r>
            <a:r>
              <a:rPr lang="ja-JP" altLang="en-US" sz="2000" dirty="0" smtClean="0"/>
              <a:t>です．</a:t>
            </a:r>
            <a:endParaRPr lang="en-US" altLang="ja-JP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これは</a:t>
            </a:r>
            <a:r>
              <a:rPr lang="ja-JP" altLang="en-US" sz="2800" dirty="0" smtClean="0"/>
              <a:t>タスク処理の自動スケジューリング</a:t>
            </a:r>
            <a:r>
              <a:rPr lang="ja-JP" altLang="en-US" sz="2000" dirty="0" smtClean="0"/>
              <a:t>ができ</a:t>
            </a: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800" dirty="0" smtClean="0"/>
              <a:t>Google</a:t>
            </a:r>
            <a:r>
              <a:rPr lang="ja-JP" altLang="en-US" sz="2800" dirty="0" smtClean="0"/>
              <a:t>カレンダー</a:t>
            </a:r>
            <a:r>
              <a:rPr lang="ja-JP" altLang="en-US" sz="2000" dirty="0" smtClean="0"/>
              <a:t>とは違って</a:t>
            </a:r>
            <a:endParaRPr lang="en-US" altLang="ja-JP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000" dirty="0" smtClean="0"/>
              <a:t>予定を</a:t>
            </a:r>
            <a:r>
              <a:rPr lang="ja-JP" altLang="en-US" sz="2800" dirty="0" smtClean="0"/>
              <a:t>自動で調整する機能</a:t>
            </a:r>
            <a:r>
              <a:rPr lang="ja-JP" altLang="en-US" sz="2000" dirty="0" smtClean="0"/>
              <a:t>が備わっています．</a:t>
            </a:r>
            <a:endParaRPr lang="ja-JP" altLang="en-US" sz="2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82" y="3195535"/>
            <a:ext cx="1700743" cy="108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55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-38100" y="0"/>
            <a:ext cx="9220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スケジュール追加デモ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97941"/>
            <a:ext cx="9144000" cy="5143275"/>
          </a:xfrm>
        </p:spPr>
      </p:pic>
    </p:spTree>
    <p:extLst>
      <p:ext uri="{BB962C8B-B14F-4D97-AF65-F5344CB8AC3E}">
        <p14:creationId xmlns:p14="http://schemas.microsoft.com/office/powerpoint/2010/main" val="366405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</a:t>
            </a:r>
            <a:r>
              <a:rPr lang="ja-JP" altLang="en-US" dirty="0" smtClean="0"/>
              <a:t>管理サービス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1413" y="1825625"/>
            <a:ext cx="8341654" cy="45307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ja-JP" altLang="en-US" dirty="0" smtClean="0"/>
              <a:t>多くのタスクを「いつ」処理すれば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よいか分からない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Ø"/>
            </a:pPr>
            <a:r>
              <a:rPr lang="ja-JP" altLang="en-US" dirty="0" smtClean="0"/>
              <a:t>自分でいつ処理するか決めるのは面倒</a:t>
            </a:r>
            <a:endParaRPr kumimoji="1"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758890" y="3999588"/>
            <a:ext cx="7886700" cy="1855114"/>
          </a:xfrm>
          <a:prstGeom prst="roundRect">
            <a:avLst/>
          </a:prstGeom>
          <a:noFill/>
          <a:ln w="76200">
            <a:solidFill>
              <a:srgbClr val="D35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>
                <a:solidFill>
                  <a:schemeClr val="tx1"/>
                </a:solidFill>
              </a:rPr>
              <a:t>締切ギリギリに徹夜する</a:t>
            </a:r>
            <a:endParaRPr kumimoji="1" lang="ja-JP" alt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7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タスク管理サービス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タスクを処理する時間を</a:t>
            </a:r>
            <a:r>
              <a:rPr kumimoji="1" lang="ja-JP" altLang="en-US" dirty="0" smtClean="0">
                <a:solidFill>
                  <a:srgbClr val="C62828"/>
                </a:solidFill>
              </a:rPr>
              <a:t>自動で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スケジュールに組み込</a:t>
            </a:r>
            <a:r>
              <a:rPr lang="ja-JP" altLang="en-US" dirty="0" smtClean="0"/>
              <a:t>みた</a:t>
            </a:r>
            <a:r>
              <a:rPr lang="ja-JP" altLang="en-US" dirty="0"/>
              <a:t>い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95" y="3139477"/>
            <a:ext cx="3697338" cy="2351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26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エレベーターピッチ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ja-JP" altLang="en-US" sz="2800" dirty="0" smtClean="0"/>
              <a:t>スケジュール管理の煩雑さ</a:t>
            </a:r>
            <a:r>
              <a:rPr kumimoji="1" lang="ja-JP" altLang="en-US" sz="2000" dirty="0" smtClean="0"/>
              <a:t>を解決したい</a:t>
            </a:r>
            <a:endParaRPr kumimoji="1" lang="en-US" altLang="ja-JP" sz="2800" dirty="0" smtClean="0"/>
          </a:p>
          <a:p>
            <a:pPr marL="0" indent="0" algn="ctr">
              <a:buNone/>
            </a:pPr>
            <a:r>
              <a:rPr kumimoji="1" lang="ja-JP" altLang="en-US" sz="2000" dirty="0" smtClean="0"/>
              <a:t>自分たち</a:t>
            </a:r>
            <a:r>
              <a:rPr kumimoji="1" lang="ja-JP" altLang="en-US" sz="2800" dirty="0" smtClean="0"/>
              <a:t>学生向け</a:t>
            </a:r>
            <a:r>
              <a:rPr kumimoji="1" lang="ja-JP" altLang="en-US" sz="2000" dirty="0" smtClean="0"/>
              <a:t>の</a:t>
            </a:r>
            <a:endParaRPr kumimoji="1" lang="en-US" altLang="ja-JP" sz="2800" dirty="0" smtClean="0"/>
          </a:p>
          <a:p>
            <a:pPr marL="0" indent="0" algn="ctr">
              <a:buNone/>
            </a:pPr>
            <a:r>
              <a:rPr kumimoji="1" lang="ja-JP" altLang="en-US" sz="2800" dirty="0" smtClean="0"/>
              <a:t>予定自動調整</a:t>
            </a:r>
            <a:r>
              <a:rPr kumimoji="1" lang="ja-JP" altLang="en-US" sz="2000" dirty="0" smtClean="0"/>
              <a:t>を実現する</a:t>
            </a:r>
            <a:endParaRPr kumimoji="1" lang="en-US" altLang="ja-JP" sz="2800" dirty="0" smtClean="0"/>
          </a:p>
          <a:p>
            <a:pPr marL="0" indent="0" algn="ctr">
              <a:buNone/>
            </a:pPr>
            <a:r>
              <a:rPr lang="ja-JP" altLang="en-US" sz="6000" dirty="0" smtClean="0"/>
              <a:t>「　　　」</a:t>
            </a:r>
            <a:r>
              <a:rPr kumimoji="1" lang="ja-JP" altLang="en-US" sz="2000" dirty="0" smtClean="0"/>
              <a:t>です．</a:t>
            </a:r>
            <a:endParaRPr kumimoji="1" lang="en-US" altLang="ja-JP" sz="2000" dirty="0" smtClean="0"/>
          </a:p>
          <a:p>
            <a:pPr marL="0" indent="0" algn="ctr">
              <a:buNone/>
            </a:pPr>
            <a:endParaRPr kumimoji="1" lang="en-US" altLang="ja-JP" sz="2800" dirty="0" smtClean="0"/>
          </a:p>
          <a:p>
            <a:pPr marL="0" indent="0" algn="ctr">
              <a:buNone/>
            </a:pPr>
            <a:r>
              <a:rPr kumimoji="1" lang="ja-JP" altLang="en-US" sz="2000" dirty="0" smtClean="0"/>
              <a:t>これは</a:t>
            </a:r>
            <a:r>
              <a:rPr kumimoji="1" lang="ja-JP" altLang="en-US" sz="2800" dirty="0" smtClean="0"/>
              <a:t>タスク処理の自動スケジューリング</a:t>
            </a:r>
            <a:r>
              <a:rPr kumimoji="1" lang="ja-JP" altLang="en-US" sz="2000" dirty="0" smtClean="0"/>
              <a:t>ができ</a:t>
            </a:r>
            <a:endParaRPr kumimoji="1" lang="en-US" altLang="ja-JP" sz="2800" dirty="0" smtClean="0"/>
          </a:p>
          <a:p>
            <a:pPr marL="0" indent="0" algn="ctr">
              <a:buNone/>
            </a:pPr>
            <a:r>
              <a:rPr lang="en-US" altLang="ja-JP" sz="2800" dirty="0" smtClean="0"/>
              <a:t>Google</a:t>
            </a:r>
            <a:r>
              <a:rPr lang="ja-JP" altLang="en-US" sz="2800" dirty="0" smtClean="0"/>
              <a:t>カレンダー</a:t>
            </a:r>
            <a:r>
              <a:rPr lang="ja-JP" altLang="en-US" sz="2000" dirty="0" smtClean="0"/>
              <a:t>とは違って</a:t>
            </a:r>
            <a:endParaRPr lang="en-US" altLang="ja-JP" sz="2800" dirty="0" smtClean="0"/>
          </a:p>
          <a:p>
            <a:pPr marL="0" indent="0" algn="ctr">
              <a:buNone/>
            </a:pPr>
            <a:r>
              <a:rPr kumimoji="1" lang="ja-JP" altLang="en-US" sz="2000" dirty="0" smtClean="0"/>
              <a:t>予定を</a:t>
            </a:r>
            <a:r>
              <a:rPr kumimoji="1" lang="ja-JP" altLang="en-US" sz="2800" dirty="0" smtClean="0"/>
              <a:t>自動で調整</a:t>
            </a:r>
            <a:r>
              <a:rPr lang="ja-JP" altLang="en-US" sz="2800" dirty="0"/>
              <a:t>す</a:t>
            </a:r>
            <a:r>
              <a:rPr kumimoji="1" lang="ja-JP" altLang="en-US" sz="2800" dirty="0" smtClean="0"/>
              <a:t>る機能</a:t>
            </a:r>
            <a:r>
              <a:rPr kumimoji="1" lang="ja-JP" altLang="en-US" sz="2000" dirty="0" smtClean="0"/>
              <a:t>が備わっています．</a:t>
            </a:r>
            <a:endParaRPr kumimoji="1" lang="ja-JP" altLang="en-US" sz="28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57" y="3327862"/>
            <a:ext cx="1700743" cy="1081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5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タスクル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Web</a:t>
            </a:r>
            <a:r>
              <a:rPr lang="ja-JP" altLang="en-US" dirty="0" smtClean="0"/>
              <a:t>ブラウザアプリケーション</a:t>
            </a:r>
            <a:endParaRPr kumimoji="1" lang="ja-JP" altLang="en-US" dirty="0"/>
          </a:p>
        </p:txBody>
      </p:sp>
      <p:pic>
        <p:nvPicPr>
          <p:cNvPr id="10" name="コンテンツ プレースホルダ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" b="20944"/>
          <a:stretch/>
        </p:blipFill>
        <p:spPr>
          <a:xfrm>
            <a:off x="557965" y="2512956"/>
            <a:ext cx="8054622" cy="3473405"/>
          </a:xfrm>
          <a:prstGeom prst="rect">
            <a:avLst/>
          </a:prstGeom>
          <a:ln w="38100">
            <a:solidFill>
              <a:srgbClr val="2C3E50"/>
            </a:solidFill>
          </a:ln>
        </p:spPr>
      </p:pic>
    </p:spTree>
    <p:extLst>
      <p:ext uri="{BB962C8B-B14F-4D97-AF65-F5344CB8AC3E}">
        <p14:creationId xmlns:p14="http://schemas.microsoft.com/office/powerpoint/2010/main" val="190226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プロダクトバックログ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1412" y="1825625"/>
            <a:ext cx="8383987" cy="4530726"/>
          </a:xfrm>
        </p:spPr>
        <p:txBody>
          <a:bodyPr>
            <a:noAutofit/>
          </a:bodyPr>
          <a:lstStyle/>
          <a:p>
            <a:pPr marL="360363" indent="-360363">
              <a:buFont typeface="+mj-lt"/>
              <a:buAutoNum type="arabicPeriod"/>
            </a:pPr>
            <a:r>
              <a:rPr kumimoji="1" lang="ja-JP" altLang="en-US" sz="3200" dirty="0" smtClean="0"/>
              <a:t>タスク処理のスケジューリングを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自動でやってもらえる</a:t>
            </a:r>
            <a:endParaRPr kumimoji="1" lang="en-US" altLang="ja-JP" sz="3200" dirty="0" smtClean="0"/>
          </a:p>
          <a:p>
            <a:pPr marL="360363" indent="-360363">
              <a:buFont typeface="+mj-lt"/>
              <a:buAutoNum type="arabicPeriod"/>
            </a:pPr>
            <a:r>
              <a:rPr kumimoji="1" lang="ja-JP" altLang="en-US" sz="3200" dirty="0" smtClean="0"/>
              <a:t>キャラクターとインタラクションできる</a:t>
            </a:r>
            <a:endParaRPr kumimoji="1" lang="en-US" altLang="ja-JP" sz="3200" dirty="0" smtClean="0"/>
          </a:p>
          <a:p>
            <a:pPr marL="360363" indent="-360363">
              <a:buFont typeface="+mj-lt"/>
              <a:buAutoNum type="arabicPeriod"/>
            </a:pPr>
            <a:r>
              <a:rPr kumimoji="1" lang="ja-JP" altLang="en-US" sz="3200" dirty="0" smtClean="0"/>
              <a:t>スケジュール，タスクを追加できる</a:t>
            </a:r>
            <a:endParaRPr kumimoji="1" lang="en-US" altLang="ja-JP" sz="3200" dirty="0" smtClean="0"/>
          </a:p>
          <a:p>
            <a:pPr marL="360363" indent="-360363">
              <a:buFont typeface="+mj-lt"/>
              <a:buAutoNum type="arabicPeriod"/>
            </a:pPr>
            <a:r>
              <a:rPr kumimoji="1" lang="ja-JP" altLang="en-US" sz="3200" dirty="0" smtClean="0"/>
              <a:t>スケジュール，タスクに関する通知が届く</a:t>
            </a:r>
            <a:endParaRPr kumimoji="1" lang="en-US" altLang="ja-JP" sz="3200" dirty="0" smtClean="0"/>
          </a:p>
          <a:p>
            <a:pPr marL="360363" indent="-360363">
              <a:buFont typeface="+mj-lt"/>
              <a:buAutoNum type="arabicPeriod"/>
            </a:pPr>
            <a:r>
              <a:rPr kumimoji="1" lang="ja-JP" altLang="en-US" sz="3200" dirty="0" smtClean="0"/>
              <a:t>チュートリアルでアプリの使い方がわかる</a:t>
            </a:r>
            <a:endParaRPr kumimoji="1" lang="ja-JP" altLang="en-US" sz="320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9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1413" y="557509"/>
            <a:ext cx="8081174" cy="1121748"/>
          </a:xfrm>
        </p:spPr>
        <p:txBody>
          <a:bodyPr>
            <a:normAutofit/>
          </a:bodyPr>
          <a:lstStyle/>
          <a:p>
            <a:r>
              <a:rPr kumimoji="1" lang="ja-JP" altLang="en-US" sz="3500" dirty="0" smtClean="0"/>
              <a:t>タスク処理のスケジューリングを</a:t>
            </a:r>
            <a:r>
              <a:rPr kumimoji="1" lang="en-US" altLang="ja-JP" sz="3500" dirty="0" smtClean="0"/>
              <a:t/>
            </a:r>
            <a:br>
              <a:rPr kumimoji="1" lang="en-US" altLang="ja-JP" sz="3500" dirty="0" smtClean="0"/>
            </a:br>
            <a:r>
              <a:rPr lang="ja-JP" altLang="en-US" sz="3500" dirty="0">
                <a:solidFill>
                  <a:srgbClr val="FFEB3B"/>
                </a:solidFill>
              </a:rPr>
              <a:t>＼自動で／</a:t>
            </a:r>
            <a:r>
              <a:rPr kumimoji="1" lang="ja-JP" altLang="en-US" sz="3500" dirty="0" smtClean="0"/>
              <a:t>やってもらえる</a:t>
            </a:r>
            <a:endParaRPr kumimoji="1" lang="ja-JP" altLang="en-US" sz="35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タスクを</a:t>
            </a:r>
            <a:r>
              <a:rPr lang="ja-JP" altLang="en-US" dirty="0" smtClean="0"/>
              <a:t>重さ</a:t>
            </a:r>
            <a:r>
              <a:rPr lang="ja-JP" altLang="en-US" dirty="0"/>
              <a:t>と</a:t>
            </a:r>
            <a:r>
              <a:rPr kumimoji="1" lang="ja-JP" altLang="en-US" dirty="0" smtClean="0"/>
              <a:t>期日に応じて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自動でスケジュールに組み込む</a:t>
            </a:r>
            <a:endParaRPr kumimoji="1" lang="en-US" altLang="ja-JP" dirty="0" smtClean="0"/>
          </a:p>
          <a:p>
            <a:r>
              <a:rPr lang="ja-JP" altLang="en-US" dirty="0"/>
              <a:t>就寝</a:t>
            </a:r>
            <a:r>
              <a:rPr kumimoji="1" lang="ja-JP" altLang="en-US" dirty="0" smtClean="0"/>
              <a:t>時間 </a:t>
            </a:r>
            <a:r>
              <a:rPr kumimoji="1" lang="en-US" altLang="ja-JP" dirty="0" smtClean="0"/>
              <a:t>(0</a:t>
            </a:r>
            <a:r>
              <a:rPr kumimoji="1" lang="ja-JP" altLang="en-US" dirty="0" smtClean="0"/>
              <a:t>－</a:t>
            </a:r>
            <a:r>
              <a:rPr kumimoji="1" lang="en-US" altLang="ja-JP" dirty="0" smtClean="0"/>
              <a:t>7</a:t>
            </a:r>
            <a:r>
              <a:rPr kumimoji="1" lang="ja-JP" altLang="en-US" dirty="0" smtClean="0"/>
              <a:t>時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の間には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スケジューリングしない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8650" y="95844"/>
            <a:ext cx="3244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ECF0F1"/>
                </a:solidFill>
              </a:rPr>
              <a:t>1</a:t>
            </a:r>
            <a:r>
              <a:rPr lang="ja-JP" altLang="en-US" sz="2400" dirty="0" err="1" smtClean="0">
                <a:solidFill>
                  <a:srgbClr val="ECF0F1"/>
                </a:solidFill>
              </a:rPr>
              <a:t>．</a:t>
            </a:r>
            <a:r>
              <a:rPr lang="ja-JP" altLang="en-US" sz="2400" dirty="0" smtClean="0">
                <a:solidFill>
                  <a:srgbClr val="ECF0F1"/>
                </a:solidFill>
              </a:rPr>
              <a:t>ユーザは</a:t>
            </a:r>
            <a:endParaRPr kumimoji="1" lang="ja-JP" altLang="en-US" sz="2400" dirty="0">
              <a:solidFill>
                <a:srgbClr val="ECF0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33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http://meganeshibu.sakura.ne.jp/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3A6DA-D175-453A-B919-1E00AFEE3E1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0"/>
            <a:ext cx="9220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スケジューリングデモ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1263"/>
            <a:ext cx="9144000" cy="5143275"/>
          </a:xfrm>
        </p:spPr>
      </p:pic>
    </p:spTree>
    <p:extLst>
      <p:ext uri="{BB962C8B-B14F-4D97-AF65-F5344CB8AC3E}">
        <p14:creationId xmlns:p14="http://schemas.microsoft.com/office/powerpoint/2010/main" val="15167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lat_01_green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71C4"/>
      </a:accent1>
      <a:accent2>
        <a:srgbClr val="E63737"/>
      </a:accent2>
      <a:accent3>
        <a:srgbClr val="FFC901"/>
      </a:accent3>
      <a:accent4>
        <a:srgbClr val="A5A5A5"/>
      </a:accent4>
      <a:accent5>
        <a:srgbClr val="669E40"/>
      </a:accent5>
      <a:accent6>
        <a:srgbClr val="A162D0"/>
      </a:accent6>
      <a:hlink>
        <a:srgbClr val="FA8612"/>
      </a:hlink>
      <a:folHlink>
        <a:srgbClr val="954F72"/>
      </a:folHlink>
    </a:clrScheme>
    <a:fontScheme name="小塚ゴシック Pr6N R">
      <a:majorFont>
        <a:latin typeface="小塚ゴシック Pr6N B"/>
        <a:ea typeface="小塚ゴシック Pr6N B"/>
        <a:cs typeface=""/>
      </a:majorFont>
      <a:minorFont>
        <a:latin typeface="小塚ゴシック Pr6N L"/>
        <a:ea typeface="小塚ゴシック Pr6N L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at_01_green" id="{E968AF46-1B76-4515-A3DF-6E2888C32868}" vid="{093362D3-1745-487E-A0FD-13F7EF4D4BA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Flat_01_green</Template>
  <TotalTime>412</TotalTime>
  <Words>386</Words>
  <Application>Microsoft Office PowerPoint</Application>
  <PresentationFormat>画面に合わせる (4:3)</PresentationFormat>
  <Paragraphs>135</Paragraphs>
  <Slides>22</Slides>
  <Notes>1</Notes>
  <HiddenSlides>1</HiddenSlides>
  <MMClips>4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Calibri</vt:lpstr>
      <vt:lpstr>Wingdings</vt:lpstr>
      <vt:lpstr>Arial</vt:lpstr>
      <vt:lpstr>小塚ゴシック Pr6N B</vt:lpstr>
      <vt:lpstr>小塚ゴシック Pr6N L</vt:lpstr>
      <vt:lpstr>ＭＳ Ｐゴシック</vt:lpstr>
      <vt:lpstr>Flat_01_green</vt:lpstr>
      <vt:lpstr>enPiT 最終報告会</vt:lpstr>
      <vt:lpstr>タスク管理サービス</vt:lpstr>
      <vt:lpstr>タスク管理サービス</vt:lpstr>
      <vt:lpstr>タスク管理サービス</vt:lpstr>
      <vt:lpstr>エレベーターピッチ</vt:lpstr>
      <vt:lpstr>タスクル</vt:lpstr>
      <vt:lpstr>プロダクトバックログ</vt:lpstr>
      <vt:lpstr>タスク処理のスケジューリングを ＼自動で／やってもらえる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キャラクター</vt:lpstr>
      <vt:lpstr>PowerPoint プレゼンテーション</vt:lpstr>
      <vt:lpstr>PowerPoint プレゼンテーション</vt:lpstr>
      <vt:lpstr>PowerPoint プレゼンテーション</vt:lpstr>
      <vt:lpstr>実装スケジュール</vt:lpstr>
      <vt:lpstr>その他の工夫</vt:lpstr>
      <vt:lpstr>チーム開発における工夫(1/2)</vt:lpstr>
      <vt:lpstr>チーム開発における工夫(2/2)</vt:lpstr>
      <vt:lpstr>enPiT 最終報告会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enPiT 最終報告会</dc:title>
  <dc:creator>Yuto Kotajima</dc:creator>
  <cp:lastModifiedBy>島佳吾</cp:lastModifiedBy>
  <cp:revision>46</cp:revision>
  <dcterms:created xsi:type="dcterms:W3CDTF">2015-12-10T15:51:19Z</dcterms:created>
  <dcterms:modified xsi:type="dcterms:W3CDTF">2015-12-10T23:14:10Z</dcterms:modified>
</cp:coreProperties>
</file>